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662" r:id="rId7"/>
    <p:sldId id="1677" r:id="rId8"/>
    <p:sldId id="1692" r:id="rId9"/>
    <p:sldId id="1664" r:id="rId10"/>
    <p:sldId id="1665" r:id="rId11"/>
    <p:sldId id="1666" r:id="rId12"/>
    <p:sldId id="1667" r:id="rId13"/>
    <p:sldId id="1660" r:id="rId14"/>
    <p:sldId id="260" r:id="rId15"/>
    <p:sldId id="1702" r:id="rId16"/>
    <p:sldId id="1685" r:id="rId17"/>
    <p:sldId id="1686" r:id="rId18"/>
    <p:sldId id="1690" r:id="rId19"/>
    <p:sldId id="1696" r:id="rId20"/>
    <p:sldId id="1699" r:id="rId21"/>
    <p:sldId id="1697" r:id="rId22"/>
    <p:sldId id="1698" r:id="rId23"/>
    <p:sldId id="1670" r:id="rId24"/>
    <p:sldId id="1681" r:id="rId25"/>
    <p:sldId id="262" r:id="rId26"/>
    <p:sldId id="1679" r:id="rId27"/>
    <p:sldId id="1680" r:id="rId28"/>
    <p:sldId id="1678" r:id="rId29"/>
    <p:sldId id="1682" r:id="rId30"/>
    <p:sldId id="1695" r:id="rId31"/>
    <p:sldId id="1683" r:id="rId32"/>
    <p:sldId id="1684" r:id="rId33"/>
    <p:sldId id="1700" r:id="rId34"/>
    <p:sldId id="1701" r:id="rId35"/>
    <p:sldId id="16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EDE"/>
    <a:srgbClr val="FA6AE9"/>
    <a:srgbClr val="66FF33"/>
    <a:srgbClr val="FFFF00"/>
    <a:srgbClr val="8E3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www.haskell.org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haskell.org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Processes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Logic Explanation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6C2CF-D963-4453-9255-14B38E4F9A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FAD22-A4F0-4C23-9BD5-721269A7F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Structured Paradigm</a:t>
          </a:r>
        </a:p>
      </dgm:t>
    </dgm:pt>
    <dgm:pt modelId="{2613E8AC-5129-4D61-AF1C-CC3CB64BD094}" type="parTrans" cxnId="{88A2A42B-E874-44E1-9EC6-2173ABEB378F}">
      <dgm:prSet/>
      <dgm:spPr/>
      <dgm:t>
        <a:bodyPr/>
        <a:lstStyle/>
        <a:p>
          <a:endParaRPr lang="en-US"/>
        </a:p>
      </dgm:t>
    </dgm:pt>
    <dgm:pt modelId="{490CAD53-8F3D-4567-87C1-026D2191BA57}" type="sibTrans" cxnId="{88A2A42B-E874-44E1-9EC6-2173ABEB378F}">
      <dgm:prSet/>
      <dgm:spPr/>
      <dgm:t>
        <a:bodyPr/>
        <a:lstStyle/>
        <a:p>
          <a:endParaRPr lang="en-US"/>
        </a:p>
      </dgm:t>
    </dgm:pt>
    <dgm:pt modelId="{D553425C-A6A5-41A0-84B9-86E2B0AF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VBA, C, Pascal, Fortran, COBOL, Classic Excel</a:t>
          </a:r>
        </a:p>
      </dgm:t>
    </dgm:pt>
    <dgm:pt modelId="{B3D46873-A929-4BD7-AE13-7B4AB79838A8}" type="parTrans" cxnId="{6702BB8E-5FC0-4046-BC94-8642AF4CF5D9}">
      <dgm:prSet/>
      <dgm:spPr/>
      <dgm:t>
        <a:bodyPr/>
        <a:lstStyle/>
        <a:p>
          <a:endParaRPr lang="en-US"/>
        </a:p>
      </dgm:t>
    </dgm:pt>
    <dgm:pt modelId="{EBC767B4-BC45-4325-85F9-9E8653C5A5BD}" type="sibTrans" cxnId="{6702BB8E-5FC0-4046-BC94-8642AF4CF5D9}">
      <dgm:prSet/>
      <dgm:spPr/>
      <dgm:t>
        <a:bodyPr/>
        <a:lstStyle/>
        <a:p>
          <a:endParaRPr lang="en-US"/>
        </a:p>
      </dgm:t>
    </dgm:pt>
    <dgm:pt modelId="{9F1ECC55-488E-432A-9459-D5E6D077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order of operation much like a task list</a:t>
          </a:r>
        </a:p>
      </dgm:t>
    </dgm:pt>
    <dgm:pt modelId="{4132F0FF-5038-4DA3-9B3D-4347DF5388CF}" type="parTrans" cxnId="{D471EC48-DEB7-4898-8206-D2A85FF36BF9}">
      <dgm:prSet/>
      <dgm:spPr/>
      <dgm:t>
        <a:bodyPr/>
        <a:lstStyle/>
        <a:p>
          <a:endParaRPr lang="en-US"/>
        </a:p>
      </dgm:t>
    </dgm:pt>
    <dgm:pt modelId="{BFD8FB6E-B1DC-4544-B38B-5B0DD9EC7E21}" type="sibTrans" cxnId="{D471EC48-DEB7-4898-8206-D2A85FF36BF9}">
      <dgm:prSet/>
      <dgm:spPr/>
      <dgm:t>
        <a:bodyPr/>
        <a:lstStyle/>
        <a:p>
          <a:endParaRPr lang="en-US"/>
        </a:p>
      </dgm:t>
    </dgm:pt>
    <dgm:pt modelId="{1D1F95BF-2D3E-429B-91D3-98270E0F28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 Oriented Paradigm</a:t>
          </a:r>
        </a:p>
      </dgm:t>
    </dgm:pt>
    <dgm:pt modelId="{26F11283-12D8-43E2-BC08-AD7A760E248D}" type="parTrans" cxnId="{A1FB18BA-413F-4EC6-AF92-F6A7BFD73B5B}">
      <dgm:prSet/>
      <dgm:spPr/>
      <dgm:t>
        <a:bodyPr/>
        <a:lstStyle/>
        <a:p>
          <a:endParaRPr lang="en-US"/>
        </a:p>
      </dgm:t>
    </dgm:pt>
    <dgm:pt modelId="{39C82F89-D376-4588-81BB-DFDB4C5F90EE}" type="sibTrans" cxnId="{A1FB18BA-413F-4EC6-AF92-F6A7BFD73B5B}">
      <dgm:prSet/>
      <dgm:spPr/>
      <dgm:t>
        <a:bodyPr/>
        <a:lstStyle/>
        <a:p>
          <a:endParaRPr lang="en-US"/>
        </a:p>
      </dgm:t>
    </dgm:pt>
    <dgm:pt modelId="{FBB7E243-4F0A-489C-AC7E-8CA422FF7B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C++, C#, VB.NET, Java, SmallTalk</a:t>
          </a:r>
        </a:p>
      </dgm:t>
    </dgm:pt>
    <dgm:pt modelId="{6678E2A4-E9DE-46D6-9B2C-A903E481F261}" type="parTrans" cxnId="{26EB71CF-9FEB-49C5-BAF6-5886D0CDFBDA}">
      <dgm:prSet/>
      <dgm:spPr/>
      <dgm:t>
        <a:bodyPr/>
        <a:lstStyle/>
        <a:p>
          <a:endParaRPr lang="en-US"/>
        </a:p>
      </dgm:t>
    </dgm:pt>
    <dgm:pt modelId="{81D7BCE6-74FE-4D1F-8B3E-FB580943AD02}" type="sibTrans" cxnId="{26EB71CF-9FEB-49C5-BAF6-5886D0CDFBDA}">
      <dgm:prSet/>
      <dgm:spPr/>
      <dgm:t>
        <a:bodyPr/>
        <a:lstStyle/>
        <a:p>
          <a:endParaRPr lang="en-US"/>
        </a:p>
      </dgm:t>
    </dgm:pt>
    <dgm:pt modelId="{51B96E8D-262C-4230-86DB-5BFDF47B90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assigning responsibilities to class, much like a manager delegating to teammates</a:t>
          </a:r>
        </a:p>
      </dgm:t>
    </dgm:pt>
    <dgm:pt modelId="{2982848E-C216-47B5-8DA8-3428064F23DD}" type="parTrans" cxnId="{5952AB79-C925-4678-8D8C-85804FD19A63}">
      <dgm:prSet/>
      <dgm:spPr/>
      <dgm:t>
        <a:bodyPr/>
        <a:lstStyle/>
        <a:p>
          <a:endParaRPr lang="en-US"/>
        </a:p>
      </dgm:t>
    </dgm:pt>
    <dgm:pt modelId="{01A784EB-A498-4D3A-A0A7-F2C06A6434B9}" type="sibTrans" cxnId="{5952AB79-C925-4678-8D8C-85804FD19A63}">
      <dgm:prSet/>
      <dgm:spPr/>
      <dgm:t>
        <a:bodyPr/>
        <a:lstStyle/>
        <a:p>
          <a:endParaRPr lang="en-US"/>
        </a:p>
      </dgm:t>
    </dgm:pt>
    <dgm:pt modelId="{3E00FC69-C2EB-4B14-8EDD-3DE7D32D2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Paradigm</a:t>
          </a:r>
        </a:p>
      </dgm:t>
    </dgm:pt>
    <dgm:pt modelId="{005EC2DC-4FF5-4C65-898F-5459365A6B63}" type="parTrans" cxnId="{DBDD0372-A457-4AD1-AEDC-88480FD524F1}">
      <dgm:prSet/>
      <dgm:spPr/>
      <dgm:t>
        <a:bodyPr/>
        <a:lstStyle/>
        <a:p>
          <a:endParaRPr lang="en-US"/>
        </a:p>
      </dgm:t>
    </dgm:pt>
    <dgm:pt modelId="{871D367C-80CD-4A9C-975E-BC92E98E30EC}" type="sibTrans" cxnId="{DBDD0372-A457-4AD1-AEDC-88480FD524F1}">
      <dgm:prSet/>
      <dgm:spPr/>
      <dgm:t>
        <a:bodyPr/>
        <a:lstStyle/>
        <a:p>
          <a:endParaRPr lang="en-US"/>
        </a:p>
      </dgm:t>
    </dgm:pt>
    <dgm:pt modelId="{3E231D46-5215-452F-A632-2FF5BAA02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</a:t>
          </a:r>
          <a:r>
            <a:rPr lang="en-US">
              <a:hlinkClick xmlns:r="http://schemas.openxmlformats.org/officeDocument/2006/relationships" r:id="rId1"/>
            </a:rPr>
            <a:t>Haskell</a:t>
          </a:r>
          <a:r>
            <a:rPr lang="en-US"/>
            <a:t>, F#, Scala</a:t>
          </a:r>
        </a:p>
      </dgm:t>
    </dgm:pt>
    <dgm:pt modelId="{F6168FAE-0DDA-4984-BEEB-1B17C1CC59FB}" type="parTrans" cxnId="{3B9A0F58-041A-459C-A53D-735A1CA7F060}">
      <dgm:prSet/>
      <dgm:spPr/>
      <dgm:t>
        <a:bodyPr/>
        <a:lstStyle/>
        <a:p>
          <a:endParaRPr lang="en-US"/>
        </a:p>
      </dgm:t>
    </dgm:pt>
    <dgm:pt modelId="{BC287EB8-8EFD-429E-A56E-F71B92D81402}" type="sibTrans" cxnId="{3B9A0F58-041A-459C-A53D-735A1CA7F060}">
      <dgm:prSet/>
      <dgm:spPr/>
      <dgm:t>
        <a:bodyPr/>
        <a:lstStyle/>
        <a:p>
          <a:endParaRPr lang="en-US"/>
        </a:p>
      </dgm:t>
    </dgm:pt>
    <dgm:pt modelId="{04C449B2-1FCC-4D45-9F9D-A0E776007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Philosophy: objects can be thought of as data types, and morphisms (arrows) as functions that transform one type of data into another.</a:t>
          </a:r>
        </a:p>
      </dgm:t>
    </dgm:pt>
    <dgm:pt modelId="{D8716E22-172A-4742-9D91-5CBA0BA3DAA0}" type="parTrans" cxnId="{B5ED04BF-96D7-4BC5-B78B-B92F2B77E9E4}">
      <dgm:prSet/>
      <dgm:spPr/>
      <dgm:t>
        <a:bodyPr/>
        <a:lstStyle/>
        <a:p>
          <a:endParaRPr lang="en-US"/>
        </a:p>
      </dgm:t>
    </dgm:pt>
    <dgm:pt modelId="{56EFE767-9FD0-45C4-81B8-BBE711356B9B}" type="sibTrans" cxnId="{B5ED04BF-96D7-4BC5-B78B-B92F2B77E9E4}">
      <dgm:prSet/>
      <dgm:spPr/>
      <dgm:t>
        <a:bodyPr/>
        <a:lstStyle/>
        <a:p>
          <a:endParaRPr lang="en-US"/>
        </a:p>
      </dgm:t>
    </dgm:pt>
    <dgm:pt modelId="{0A342CA8-41E9-45D5-9794-795A8EB2EB6E}" type="pres">
      <dgm:prSet presAssocID="{F346C2CF-D963-4453-9255-14B38E4F9A24}" presName="root" presStyleCnt="0">
        <dgm:presLayoutVars>
          <dgm:dir/>
          <dgm:resizeHandles val="exact"/>
        </dgm:presLayoutVars>
      </dgm:prSet>
      <dgm:spPr/>
    </dgm:pt>
    <dgm:pt modelId="{1FD9A333-A8FD-44BD-9645-414EBA772814}" type="pres">
      <dgm:prSet presAssocID="{4E8FAD22-A4F0-4C23-9BD5-721269A7FE99}" presName="compNode" presStyleCnt="0"/>
      <dgm:spPr/>
    </dgm:pt>
    <dgm:pt modelId="{C26A573D-C1F2-4AF4-B319-B5507F78F41C}" type="pres">
      <dgm:prSet presAssocID="{4E8FAD22-A4F0-4C23-9BD5-721269A7FE9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4911CDD-CCA0-4329-BD92-C17F5C65CD40}" type="pres">
      <dgm:prSet presAssocID="{4E8FAD22-A4F0-4C23-9BD5-721269A7FE99}" presName="iconSpace" presStyleCnt="0"/>
      <dgm:spPr/>
    </dgm:pt>
    <dgm:pt modelId="{46860B51-1C1F-4090-86CA-7A19D3E1BC65}" type="pres">
      <dgm:prSet presAssocID="{4E8FAD22-A4F0-4C23-9BD5-721269A7FE99}" presName="parTx" presStyleLbl="revTx" presStyleIdx="0" presStyleCnt="6">
        <dgm:presLayoutVars>
          <dgm:chMax val="0"/>
          <dgm:chPref val="0"/>
        </dgm:presLayoutVars>
      </dgm:prSet>
      <dgm:spPr/>
    </dgm:pt>
    <dgm:pt modelId="{F26A7C56-C738-4F18-826A-5E0EF928F337}" type="pres">
      <dgm:prSet presAssocID="{4E8FAD22-A4F0-4C23-9BD5-721269A7FE99}" presName="txSpace" presStyleCnt="0"/>
      <dgm:spPr/>
    </dgm:pt>
    <dgm:pt modelId="{8EB3858D-A190-4FB2-8B55-9291F4612A90}" type="pres">
      <dgm:prSet presAssocID="{4E8FAD22-A4F0-4C23-9BD5-721269A7FE99}" presName="desTx" presStyleLbl="revTx" presStyleIdx="1" presStyleCnt="6">
        <dgm:presLayoutVars/>
      </dgm:prSet>
      <dgm:spPr/>
    </dgm:pt>
    <dgm:pt modelId="{9206C35F-AF9D-4F08-BC9C-5CAB62D49A49}" type="pres">
      <dgm:prSet presAssocID="{490CAD53-8F3D-4567-87C1-026D2191BA57}" presName="sibTrans" presStyleCnt="0"/>
      <dgm:spPr/>
    </dgm:pt>
    <dgm:pt modelId="{A5CAC269-D912-4421-889E-AE6E2595E097}" type="pres">
      <dgm:prSet presAssocID="{1D1F95BF-2D3E-429B-91D3-98270E0F28A2}" presName="compNode" presStyleCnt="0"/>
      <dgm:spPr/>
    </dgm:pt>
    <dgm:pt modelId="{50B74F46-0329-4C54-A0A4-7F11BB7B0243}" type="pres">
      <dgm:prSet presAssocID="{1D1F95BF-2D3E-429B-91D3-98270E0F28A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B658DF-DB1E-40AF-B526-7B64D08E277C}" type="pres">
      <dgm:prSet presAssocID="{1D1F95BF-2D3E-429B-91D3-98270E0F28A2}" presName="iconSpace" presStyleCnt="0"/>
      <dgm:spPr/>
    </dgm:pt>
    <dgm:pt modelId="{0E99AE63-0615-4B04-BBED-F22EF96D87FF}" type="pres">
      <dgm:prSet presAssocID="{1D1F95BF-2D3E-429B-91D3-98270E0F28A2}" presName="parTx" presStyleLbl="revTx" presStyleIdx="2" presStyleCnt="6">
        <dgm:presLayoutVars>
          <dgm:chMax val="0"/>
          <dgm:chPref val="0"/>
        </dgm:presLayoutVars>
      </dgm:prSet>
      <dgm:spPr/>
    </dgm:pt>
    <dgm:pt modelId="{D79338CF-E6E9-42FC-B520-58E659F4D3BF}" type="pres">
      <dgm:prSet presAssocID="{1D1F95BF-2D3E-429B-91D3-98270E0F28A2}" presName="txSpace" presStyleCnt="0"/>
      <dgm:spPr/>
    </dgm:pt>
    <dgm:pt modelId="{22DCD534-A992-4553-9B5F-8DEB80387868}" type="pres">
      <dgm:prSet presAssocID="{1D1F95BF-2D3E-429B-91D3-98270E0F28A2}" presName="desTx" presStyleLbl="revTx" presStyleIdx="3" presStyleCnt="6">
        <dgm:presLayoutVars/>
      </dgm:prSet>
      <dgm:spPr/>
    </dgm:pt>
    <dgm:pt modelId="{2EAADDB0-BE9C-4891-B939-A34CFA825846}" type="pres">
      <dgm:prSet presAssocID="{39C82F89-D376-4588-81BB-DFDB4C5F90EE}" presName="sibTrans" presStyleCnt="0"/>
      <dgm:spPr/>
    </dgm:pt>
    <dgm:pt modelId="{76CFF0CD-BFC2-4840-8846-80B260C0402B}" type="pres">
      <dgm:prSet presAssocID="{3E00FC69-C2EB-4B14-8EDD-3DE7D32D2529}" presName="compNode" presStyleCnt="0"/>
      <dgm:spPr/>
    </dgm:pt>
    <dgm:pt modelId="{16E91FE7-E18B-40DE-8404-9E1BBA94886A}" type="pres">
      <dgm:prSet presAssocID="{3E00FC69-C2EB-4B14-8EDD-3DE7D32D252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BA19AA-AF1E-4E9E-A9F1-2C085FA771F7}" type="pres">
      <dgm:prSet presAssocID="{3E00FC69-C2EB-4B14-8EDD-3DE7D32D2529}" presName="iconSpace" presStyleCnt="0"/>
      <dgm:spPr/>
    </dgm:pt>
    <dgm:pt modelId="{4CADCD35-EFBF-45FA-B183-A151A3FD71A9}" type="pres">
      <dgm:prSet presAssocID="{3E00FC69-C2EB-4B14-8EDD-3DE7D32D2529}" presName="parTx" presStyleLbl="revTx" presStyleIdx="4" presStyleCnt="6">
        <dgm:presLayoutVars>
          <dgm:chMax val="0"/>
          <dgm:chPref val="0"/>
        </dgm:presLayoutVars>
      </dgm:prSet>
      <dgm:spPr/>
    </dgm:pt>
    <dgm:pt modelId="{FB562A0B-6C17-47AD-870F-42B6638F34DB}" type="pres">
      <dgm:prSet presAssocID="{3E00FC69-C2EB-4B14-8EDD-3DE7D32D2529}" presName="txSpace" presStyleCnt="0"/>
      <dgm:spPr/>
    </dgm:pt>
    <dgm:pt modelId="{ABF10B10-24B1-4AFC-9719-E6492849AE4C}" type="pres">
      <dgm:prSet presAssocID="{3E00FC69-C2EB-4B14-8EDD-3DE7D32D2529}" presName="desTx" presStyleLbl="revTx" presStyleIdx="5" presStyleCnt="6">
        <dgm:presLayoutVars/>
      </dgm:prSet>
      <dgm:spPr/>
    </dgm:pt>
  </dgm:ptLst>
  <dgm:cxnLst>
    <dgm:cxn modelId="{88A2A42B-E874-44E1-9EC6-2173ABEB378F}" srcId="{F346C2CF-D963-4453-9255-14B38E4F9A24}" destId="{4E8FAD22-A4F0-4C23-9BD5-721269A7FE99}" srcOrd="0" destOrd="0" parTransId="{2613E8AC-5129-4D61-AF1C-CC3CB64BD094}" sibTransId="{490CAD53-8F3D-4567-87C1-026D2191BA57}"/>
    <dgm:cxn modelId="{D471EC48-DEB7-4898-8206-D2A85FF36BF9}" srcId="{4E8FAD22-A4F0-4C23-9BD5-721269A7FE99}" destId="{9F1ECC55-488E-432A-9459-D5E6D077D519}" srcOrd="1" destOrd="0" parTransId="{4132F0FF-5038-4DA3-9B3D-4347DF5388CF}" sibTransId="{BFD8FB6E-B1DC-4544-B38B-5B0DD9EC7E21}"/>
    <dgm:cxn modelId="{DBDD0372-A457-4AD1-AEDC-88480FD524F1}" srcId="{F346C2CF-D963-4453-9255-14B38E4F9A24}" destId="{3E00FC69-C2EB-4B14-8EDD-3DE7D32D2529}" srcOrd="2" destOrd="0" parTransId="{005EC2DC-4FF5-4C65-898F-5459365A6B63}" sibTransId="{871D367C-80CD-4A9C-975E-BC92E98E30EC}"/>
    <dgm:cxn modelId="{3D6EF877-DB85-41D5-86A3-2CDF4E2094C6}" type="presOf" srcId="{D553425C-A6A5-41A0-84B9-86E2B0AF4917}" destId="{8EB3858D-A190-4FB2-8B55-9291F4612A90}" srcOrd="0" destOrd="0" presId="urn:microsoft.com/office/officeart/2018/5/layout/CenteredIconLabelDescriptionList"/>
    <dgm:cxn modelId="{3B9A0F58-041A-459C-A53D-735A1CA7F060}" srcId="{3E00FC69-C2EB-4B14-8EDD-3DE7D32D2529}" destId="{3E231D46-5215-452F-A632-2FF5BAA02100}" srcOrd="0" destOrd="0" parTransId="{F6168FAE-0DDA-4984-BEEB-1B17C1CC59FB}" sibTransId="{BC287EB8-8EFD-429E-A56E-F71B92D81402}"/>
    <dgm:cxn modelId="{5952AB79-C925-4678-8D8C-85804FD19A63}" srcId="{1D1F95BF-2D3E-429B-91D3-98270E0F28A2}" destId="{51B96E8D-262C-4230-86DB-5BFDF47B903A}" srcOrd="1" destOrd="0" parTransId="{2982848E-C216-47B5-8DA8-3428064F23DD}" sibTransId="{01A784EB-A498-4D3A-A0A7-F2C06A6434B9}"/>
    <dgm:cxn modelId="{D700F781-B981-452C-82CB-F1BB66C2C1F4}" type="presOf" srcId="{F346C2CF-D963-4453-9255-14B38E4F9A24}" destId="{0A342CA8-41E9-45D5-9794-795A8EB2EB6E}" srcOrd="0" destOrd="0" presId="urn:microsoft.com/office/officeart/2018/5/layout/CenteredIconLabelDescriptionList"/>
    <dgm:cxn modelId="{6702BB8E-5FC0-4046-BC94-8642AF4CF5D9}" srcId="{4E8FAD22-A4F0-4C23-9BD5-721269A7FE99}" destId="{D553425C-A6A5-41A0-84B9-86E2B0AF4917}" srcOrd="0" destOrd="0" parTransId="{B3D46873-A929-4BD7-AE13-7B4AB79838A8}" sibTransId="{EBC767B4-BC45-4325-85F9-9E8653C5A5BD}"/>
    <dgm:cxn modelId="{EDCC8097-67A4-4492-8862-8AD1A8149CCC}" type="presOf" srcId="{04C449B2-1FCC-4D45-9F9D-A0E776007760}" destId="{ABF10B10-24B1-4AFC-9719-E6492849AE4C}" srcOrd="0" destOrd="1" presId="urn:microsoft.com/office/officeart/2018/5/layout/CenteredIconLabelDescriptionList"/>
    <dgm:cxn modelId="{3BC982A8-5DDB-48ED-8CCB-72F465924EF3}" type="presOf" srcId="{9F1ECC55-488E-432A-9459-D5E6D077D519}" destId="{8EB3858D-A190-4FB2-8B55-9291F4612A90}" srcOrd="0" destOrd="1" presId="urn:microsoft.com/office/officeart/2018/5/layout/CenteredIconLabelDescriptionList"/>
    <dgm:cxn modelId="{A1FB18BA-413F-4EC6-AF92-F6A7BFD73B5B}" srcId="{F346C2CF-D963-4453-9255-14B38E4F9A24}" destId="{1D1F95BF-2D3E-429B-91D3-98270E0F28A2}" srcOrd="1" destOrd="0" parTransId="{26F11283-12D8-43E2-BC08-AD7A760E248D}" sibTransId="{39C82F89-D376-4588-81BB-DFDB4C5F90EE}"/>
    <dgm:cxn modelId="{B5ED04BF-96D7-4BC5-B78B-B92F2B77E9E4}" srcId="{3E00FC69-C2EB-4B14-8EDD-3DE7D32D2529}" destId="{04C449B2-1FCC-4D45-9F9D-A0E776007760}" srcOrd="1" destOrd="0" parTransId="{D8716E22-172A-4742-9D91-5CBA0BA3DAA0}" sibTransId="{56EFE767-9FD0-45C4-81B8-BBE711356B9B}"/>
    <dgm:cxn modelId="{B14889C8-7920-4E7E-A5EC-838959C07628}" type="presOf" srcId="{3E00FC69-C2EB-4B14-8EDD-3DE7D32D2529}" destId="{4CADCD35-EFBF-45FA-B183-A151A3FD71A9}" srcOrd="0" destOrd="0" presId="urn:microsoft.com/office/officeart/2018/5/layout/CenteredIconLabelDescriptionList"/>
    <dgm:cxn modelId="{26EB71CF-9FEB-49C5-BAF6-5886D0CDFBDA}" srcId="{1D1F95BF-2D3E-429B-91D3-98270E0F28A2}" destId="{FBB7E243-4F0A-489C-AC7E-8CA422FF7B1E}" srcOrd="0" destOrd="0" parTransId="{6678E2A4-E9DE-46D6-9B2C-A903E481F261}" sibTransId="{81D7BCE6-74FE-4D1F-8B3E-FB580943AD02}"/>
    <dgm:cxn modelId="{5840A4D2-1241-4CF2-86AF-037220626F90}" type="presOf" srcId="{FBB7E243-4F0A-489C-AC7E-8CA422FF7B1E}" destId="{22DCD534-A992-4553-9B5F-8DEB80387868}" srcOrd="0" destOrd="0" presId="urn:microsoft.com/office/officeart/2018/5/layout/CenteredIconLabelDescriptionList"/>
    <dgm:cxn modelId="{A55053D7-83C3-4C2B-83B1-51D5145A0221}" type="presOf" srcId="{51B96E8D-262C-4230-86DB-5BFDF47B903A}" destId="{22DCD534-A992-4553-9B5F-8DEB80387868}" srcOrd="0" destOrd="1" presId="urn:microsoft.com/office/officeart/2018/5/layout/CenteredIconLabelDescriptionList"/>
    <dgm:cxn modelId="{71F86AE8-7DD8-4A7A-B637-6BD273E94A27}" type="presOf" srcId="{4E8FAD22-A4F0-4C23-9BD5-721269A7FE99}" destId="{46860B51-1C1F-4090-86CA-7A19D3E1BC65}" srcOrd="0" destOrd="0" presId="urn:microsoft.com/office/officeart/2018/5/layout/CenteredIconLabelDescriptionList"/>
    <dgm:cxn modelId="{AF920CEE-241C-4AE1-AA4E-3BBB52824906}" type="presOf" srcId="{3E231D46-5215-452F-A632-2FF5BAA02100}" destId="{ABF10B10-24B1-4AFC-9719-E6492849AE4C}" srcOrd="0" destOrd="0" presId="urn:microsoft.com/office/officeart/2018/5/layout/CenteredIconLabelDescriptionList"/>
    <dgm:cxn modelId="{80E849FA-2F47-4ED8-97E4-5D15FEA7E431}" type="presOf" srcId="{1D1F95BF-2D3E-429B-91D3-98270E0F28A2}" destId="{0E99AE63-0615-4B04-BBED-F22EF96D87FF}" srcOrd="0" destOrd="0" presId="urn:microsoft.com/office/officeart/2018/5/layout/CenteredIconLabelDescriptionList"/>
    <dgm:cxn modelId="{3CFF0B3B-0101-4620-B27A-D097B7F26525}" type="presParOf" srcId="{0A342CA8-41E9-45D5-9794-795A8EB2EB6E}" destId="{1FD9A333-A8FD-44BD-9645-414EBA772814}" srcOrd="0" destOrd="0" presId="urn:microsoft.com/office/officeart/2018/5/layout/CenteredIconLabelDescriptionList"/>
    <dgm:cxn modelId="{FF91022D-47E2-4F83-90A5-43D65D6B1E27}" type="presParOf" srcId="{1FD9A333-A8FD-44BD-9645-414EBA772814}" destId="{C26A573D-C1F2-4AF4-B319-B5507F78F41C}" srcOrd="0" destOrd="0" presId="urn:microsoft.com/office/officeart/2018/5/layout/CenteredIconLabelDescriptionList"/>
    <dgm:cxn modelId="{DEF06301-0540-4629-A913-C99CDF52A816}" type="presParOf" srcId="{1FD9A333-A8FD-44BD-9645-414EBA772814}" destId="{84911CDD-CCA0-4329-BD92-C17F5C65CD40}" srcOrd="1" destOrd="0" presId="urn:microsoft.com/office/officeart/2018/5/layout/CenteredIconLabelDescriptionList"/>
    <dgm:cxn modelId="{F128314A-5BD0-4E30-A6D7-36E905EBEA1A}" type="presParOf" srcId="{1FD9A333-A8FD-44BD-9645-414EBA772814}" destId="{46860B51-1C1F-4090-86CA-7A19D3E1BC65}" srcOrd="2" destOrd="0" presId="urn:microsoft.com/office/officeart/2018/5/layout/CenteredIconLabelDescriptionList"/>
    <dgm:cxn modelId="{9624FB6D-03CC-4A3C-821A-01DE4F0DF8CF}" type="presParOf" srcId="{1FD9A333-A8FD-44BD-9645-414EBA772814}" destId="{F26A7C56-C738-4F18-826A-5E0EF928F337}" srcOrd="3" destOrd="0" presId="urn:microsoft.com/office/officeart/2018/5/layout/CenteredIconLabelDescriptionList"/>
    <dgm:cxn modelId="{293C31F7-2B04-41FA-97E1-EC0873273FE1}" type="presParOf" srcId="{1FD9A333-A8FD-44BD-9645-414EBA772814}" destId="{8EB3858D-A190-4FB2-8B55-9291F4612A90}" srcOrd="4" destOrd="0" presId="urn:microsoft.com/office/officeart/2018/5/layout/CenteredIconLabelDescriptionList"/>
    <dgm:cxn modelId="{15B3AB00-196E-46E5-9C86-A042135C54C6}" type="presParOf" srcId="{0A342CA8-41E9-45D5-9794-795A8EB2EB6E}" destId="{9206C35F-AF9D-4F08-BC9C-5CAB62D49A49}" srcOrd="1" destOrd="0" presId="urn:microsoft.com/office/officeart/2018/5/layout/CenteredIconLabelDescriptionList"/>
    <dgm:cxn modelId="{1FBC7F42-194D-4050-975E-96E8A2394FAE}" type="presParOf" srcId="{0A342CA8-41E9-45D5-9794-795A8EB2EB6E}" destId="{A5CAC269-D912-4421-889E-AE6E2595E097}" srcOrd="2" destOrd="0" presId="urn:microsoft.com/office/officeart/2018/5/layout/CenteredIconLabelDescriptionList"/>
    <dgm:cxn modelId="{B6DA43DE-7046-4C51-A88B-16F3FBF8C4F6}" type="presParOf" srcId="{A5CAC269-D912-4421-889E-AE6E2595E097}" destId="{50B74F46-0329-4C54-A0A4-7F11BB7B0243}" srcOrd="0" destOrd="0" presId="urn:microsoft.com/office/officeart/2018/5/layout/CenteredIconLabelDescriptionList"/>
    <dgm:cxn modelId="{4247E5EE-3956-431E-B1FB-EF2F0B4966A1}" type="presParOf" srcId="{A5CAC269-D912-4421-889E-AE6E2595E097}" destId="{65B658DF-DB1E-40AF-B526-7B64D08E277C}" srcOrd="1" destOrd="0" presId="urn:microsoft.com/office/officeart/2018/5/layout/CenteredIconLabelDescriptionList"/>
    <dgm:cxn modelId="{38EEA8BE-7294-4DB4-A44A-DE0971EC021C}" type="presParOf" srcId="{A5CAC269-D912-4421-889E-AE6E2595E097}" destId="{0E99AE63-0615-4B04-BBED-F22EF96D87FF}" srcOrd="2" destOrd="0" presId="urn:microsoft.com/office/officeart/2018/5/layout/CenteredIconLabelDescriptionList"/>
    <dgm:cxn modelId="{2530DD00-A654-4328-9BE0-27821604085A}" type="presParOf" srcId="{A5CAC269-D912-4421-889E-AE6E2595E097}" destId="{D79338CF-E6E9-42FC-B520-58E659F4D3BF}" srcOrd="3" destOrd="0" presId="urn:microsoft.com/office/officeart/2018/5/layout/CenteredIconLabelDescriptionList"/>
    <dgm:cxn modelId="{074A7418-BA64-425C-9E5E-D28F0EA697BE}" type="presParOf" srcId="{A5CAC269-D912-4421-889E-AE6E2595E097}" destId="{22DCD534-A992-4553-9B5F-8DEB80387868}" srcOrd="4" destOrd="0" presId="urn:microsoft.com/office/officeart/2018/5/layout/CenteredIconLabelDescriptionList"/>
    <dgm:cxn modelId="{B8EA6B55-EC2D-4686-8DE7-C63FC8174C17}" type="presParOf" srcId="{0A342CA8-41E9-45D5-9794-795A8EB2EB6E}" destId="{2EAADDB0-BE9C-4891-B939-A34CFA825846}" srcOrd="3" destOrd="0" presId="urn:microsoft.com/office/officeart/2018/5/layout/CenteredIconLabelDescriptionList"/>
    <dgm:cxn modelId="{AFBB9231-85DF-4113-8923-DC5C6D33CD40}" type="presParOf" srcId="{0A342CA8-41E9-45D5-9794-795A8EB2EB6E}" destId="{76CFF0CD-BFC2-4840-8846-80B260C0402B}" srcOrd="4" destOrd="0" presId="urn:microsoft.com/office/officeart/2018/5/layout/CenteredIconLabelDescriptionList"/>
    <dgm:cxn modelId="{9EEDAC7F-4346-489A-8B6D-D084B4C650A3}" type="presParOf" srcId="{76CFF0CD-BFC2-4840-8846-80B260C0402B}" destId="{16E91FE7-E18B-40DE-8404-9E1BBA94886A}" srcOrd="0" destOrd="0" presId="urn:microsoft.com/office/officeart/2018/5/layout/CenteredIconLabelDescriptionList"/>
    <dgm:cxn modelId="{746542F0-A493-41B9-946D-67A28F318A7A}" type="presParOf" srcId="{76CFF0CD-BFC2-4840-8846-80B260C0402B}" destId="{C8BA19AA-AF1E-4E9E-A9F1-2C085FA771F7}" srcOrd="1" destOrd="0" presId="urn:microsoft.com/office/officeart/2018/5/layout/CenteredIconLabelDescriptionList"/>
    <dgm:cxn modelId="{9E7CA457-F01D-4F9B-8300-7AD723976B8E}" type="presParOf" srcId="{76CFF0CD-BFC2-4840-8846-80B260C0402B}" destId="{4CADCD35-EFBF-45FA-B183-A151A3FD71A9}" srcOrd="2" destOrd="0" presId="urn:microsoft.com/office/officeart/2018/5/layout/CenteredIconLabelDescriptionList"/>
    <dgm:cxn modelId="{0898D787-F066-4E9B-8BC7-3ACED444196A}" type="presParOf" srcId="{76CFF0CD-BFC2-4840-8846-80B260C0402B}" destId="{FB562A0B-6C17-47AD-870F-42B6638F34DB}" srcOrd="3" destOrd="0" presId="urn:microsoft.com/office/officeart/2018/5/layout/CenteredIconLabelDescriptionList"/>
    <dgm:cxn modelId="{2022075A-E075-437C-A8C5-A9245674C178}" type="presParOf" srcId="{76CFF0CD-BFC2-4840-8846-80B260C0402B}" destId="{ABF10B10-24B1-4AFC-9719-E6492849AE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 dirty="0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Compresses a list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 dirty="0"/>
            <a:t>SCAN: Is a running total. Can be used to validate a REDUCE function.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vectors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vectors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vector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/>
            <a:t>TAKE: Takes the first item from a vector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/>
            <a:t>ISOMITTED: True if parameter omitted from lambda.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72682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Processes</a:t>
          </a:r>
        </a:p>
      </dsp:txBody>
      <dsp:txXfrm>
        <a:off x="0" y="2703"/>
        <a:ext cx="7268294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72682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Results Illustration</a:t>
          </a:r>
        </a:p>
      </dsp:txBody>
      <dsp:txXfrm>
        <a:off x="0" y="1846281"/>
        <a:ext cx="7268294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72682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Logic Explanation</a:t>
          </a:r>
        </a:p>
      </dsp:txBody>
      <dsp:txXfrm>
        <a:off x="0" y="3689859"/>
        <a:ext cx="726829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A573D-C1F2-4AF4-B319-B5507F78F41C}">
      <dsp:nvSpPr>
        <dsp:cNvPr id="0" name=""/>
        <dsp:cNvSpPr/>
      </dsp:nvSpPr>
      <dsp:spPr>
        <a:xfrm>
          <a:off x="1020487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0B51-1C1F-4090-86CA-7A19D3E1BC65}">
      <dsp:nvSpPr>
        <dsp:cNvPr id="0" name=""/>
        <dsp:cNvSpPr/>
      </dsp:nvSpPr>
      <dsp:spPr>
        <a:xfrm>
          <a:off x="393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Structured Paradigm</a:t>
          </a:r>
        </a:p>
      </dsp:txBody>
      <dsp:txXfrm>
        <a:off x="393" y="1738490"/>
        <a:ext cx="3138750" cy="470812"/>
      </dsp:txXfrm>
    </dsp:sp>
    <dsp:sp modelId="{8EB3858D-A190-4FB2-8B55-9291F4612A90}">
      <dsp:nvSpPr>
        <dsp:cNvPr id="0" name=""/>
        <dsp:cNvSpPr/>
      </dsp:nvSpPr>
      <dsp:spPr>
        <a:xfrm>
          <a:off x="393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VBA, C, Pascal, Fortran, COBOL, Classic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order of operation much like a task list</a:t>
          </a:r>
        </a:p>
      </dsp:txBody>
      <dsp:txXfrm>
        <a:off x="393" y="2276512"/>
        <a:ext cx="3138750" cy="1579398"/>
      </dsp:txXfrm>
    </dsp:sp>
    <dsp:sp modelId="{50B74F46-0329-4C54-A0A4-7F11BB7B0243}">
      <dsp:nvSpPr>
        <dsp:cNvPr id="0" name=""/>
        <dsp:cNvSpPr/>
      </dsp:nvSpPr>
      <dsp:spPr>
        <a:xfrm>
          <a:off x="4708518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9AE63-0615-4B04-BBED-F22EF96D87FF}">
      <dsp:nvSpPr>
        <dsp:cNvPr id="0" name=""/>
        <dsp:cNvSpPr/>
      </dsp:nvSpPr>
      <dsp:spPr>
        <a:xfrm>
          <a:off x="3688425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Object Oriented Paradigm</a:t>
          </a:r>
        </a:p>
      </dsp:txBody>
      <dsp:txXfrm>
        <a:off x="3688425" y="1738490"/>
        <a:ext cx="3138750" cy="470812"/>
      </dsp:txXfrm>
    </dsp:sp>
    <dsp:sp modelId="{22DCD534-A992-4553-9B5F-8DEB80387868}">
      <dsp:nvSpPr>
        <dsp:cNvPr id="0" name=""/>
        <dsp:cNvSpPr/>
      </dsp:nvSpPr>
      <dsp:spPr>
        <a:xfrm>
          <a:off x="3688425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C++, C#, VB.NET, Java, SmallTalk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assigning responsibilities to class, much like a manager delegating to teammates</a:t>
          </a:r>
        </a:p>
      </dsp:txBody>
      <dsp:txXfrm>
        <a:off x="3688425" y="2276512"/>
        <a:ext cx="3138750" cy="1579398"/>
      </dsp:txXfrm>
    </dsp:sp>
    <dsp:sp modelId="{16E91FE7-E18B-40DE-8404-9E1BBA94886A}">
      <dsp:nvSpPr>
        <dsp:cNvPr id="0" name=""/>
        <dsp:cNvSpPr/>
      </dsp:nvSpPr>
      <dsp:spPr>
        <a:xfrm>
          <a:off x="8396550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CD35-EFBF-45FA-B183-A151A3FD71A9}">
      <dsp:nvSpPr>
        <dsp:cNvPr id="0" name=""/>
        <dsp:cNvSpPr/>
      </dsp:nvSpPr>
      <dsp:spPr>
        <a:xfrm>
          <a:off x="7376456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Functional Paradigm</a:t>
          </a:r>
        </a:p>
      </dsp:txBody>
      <dsp:txXfrm>
        <a:off x="7376456" y="1738490"/>
        <a:ext cx="3138750" cy="470812"/>
      </dsp:txXfrm>
    </dsp:sp>
    <dsp:sp modelId="{ABF10B10-24B1-4AFC-9719-E6492849AE4C}">
      <dsp:nvSpPr>
        <dsp:cNvPr id="0" name=""/>
        <dsp:cNvSpPr/>
      </dsp:nvSpPr>
      <dsp:spPr>
        <a:xfrm>
          <a:off x="7376456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</a:t>
          </a:r>
          <a:r>
            <a:rPr lang="en-US" sz="1600" kern="1200">
              <a:hlinkClick xmlns:r="http://schemas.openxmlformats.org/officeDocument/2006/relationships" r:id="rId7"/>
            </a:rPr>
            <a:t>Haskell</a:t>
          </a:r>
          <a:r>
            <a:rPr lang="en-US" sz="1600" kern="1200"/>
            <a:t>, F#, Scala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 Philosophy: objects can be thought of as data types, and morphisms (arrows) as functions that transform one type of data into another.</a:t>
          </a:r>
        </a:p>
      </dsp:txBody>
      <dsp:txXfrm>
        <a:off x="7376456" y="2276512"/>
        <a:ext cx="3138750" cy="1579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 : Uses 1 to many arrays to transform to a single result</a:t>
          </a:r>
        </a:p>
      </dsp:txBody>
      <dsp:txXfrm>
        <a:off x="0" y="0"/>
        <a:ext cx="1051560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Compresses a list to a single value. Classic Example: SUM or PRODUCT</a:t>
          </a:r>
        </a:p>
      </dsp:txBody>
      <dsp:txXfrm>
        <a:off x="0" y="543917"/>
        <a:ext cx="1051560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SCAN: Is a running total. Can be used to validate a REDUCE function.</a:t>
          </a:r>
        </a:p>
      </dsp:txBody>
      <dsp:txXfrm>
        <a:off x="0" y="1087834"/>
        <a:ext cx="1051560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vectors</a:t>
          </a:r>
        </a:p>
      </dsp:txBody>
      <dsp:txXfrm>
        <a:off x="0" y="1631751"/>
        <a:ext cx="1051560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vectors</a:t>
          </a:r>
        </a:p>
      </dsp:txBody>
      <dsp:txXfrm>
        <a:off x="0" y="2175669"/>
        <a:ext cx="1051560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vector</a:t>
          </a:r>
        </a:p>
      </dsp:txBody>
      <dsp:txXfrm>
        <a:off x="0" y="2719586"/>
        <a:ext cx="1051560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TAKE: Takes the first item from a vector</a:t>
          </a:r>
        </a:p>
      </dsp:txBody>
      <dsp:txXfrm>
        <a:off x="0" y="3263503"/>
        <a:ext cx="1051560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ISOMITTED: True if parameter omitted from lambda.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st.github.com/RubyTheActuary/cd905e4a97ae6ba88584449b930b57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garage/profiles/excel-lab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Version Control of Libraries GitHub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77500" lnSpcReduction="20000"/>
          </a:bodyPr>
          <a:lstStyle/>
          <a:p>
            <a:pPr lvl="1"/>
            <a:r>
              <a:rPr lang="en-US" sz="2200" dirty="0"/>
              <a:t>We can track changes to the library over time, so we understand changes.</a:t>
            </a:r>
          </a:p>
          <a:p>
            <a:pPr lvl="1"/>
            <a:r>
              <a:rPr lang="en-US" sz="2200" dirty="0"/>
              <a:t>Can easily collaborate with GitHub and fork libraries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https://gist.github.com/RubyTheActuary/cd905e4a97ae6ba88584449b930b57df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5C50F-B47B-D331-3A89-0A914DD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156603"/>
            <a:ext cx="10917936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separate logic from cell references, which makes logic easier to understand.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can create a reusable library of components, so other projects move faster.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Free version control of changes.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These libraries can be easily converted to other languages, which will increase turnaround time of new products.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2C-F3C4-778C-F1FE-EF7D3285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Paradigms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30271-061D-A323-6B41-A52BA47D7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44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6C8449-725D-71C2-4F9D-CB770CFA1E54}"/>
              </a:ext>
            </a:extLst>
          </p:cNvPr>
          <p:cNvSpPr/>
          <p:nvPr/>
        </p:nvSpPr>
        <p:spPr>
          <a:xfrm>
            <a:off x="8036224" y="1932317"/>
            <a:ext cx="3476446" cy="389914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unctions are first-class citizens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Functions can be variables just like int and string.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9508D6-C58D-2F27-9C6F-A3499AA5A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60341"/>
              </p:ext>
            </p:extLst>
          </p:nvPr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7DC1B-8C9B-6E03-70D2-B013ADF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9D2A-CFBA-CBAF-07A9-32C4BD8B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F2865-E086-82E7-5643-24DACBF12BFD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8090-2CC8-1CF2-F0FC-A41F3198B897}"/>
              </a:ext>
            </a:extLst>
          </p:cNvPr>
          <p:cNvSpPr/>
          <p:nvPr/>
        </p:nvSpPr>
        <p:spPr>
          <a:xfrm>
            <a:off x="8758689" y="3493697"/>
            <a:ext cx="2584654" cy="3191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D75C3-B101-8AD9-F6C1-B958F0288A62}"/>
              </a:ext>
            </a:extLst>
          </p:cNvPr>
          <p:cNvSpPr/>
          <p:nvPr/>
        </p:nvSpPr>
        <p:spPr>
          <a:xfrm>
            <a:off x="838199" y="3803643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20BBB-D5FA-B7B7-9FD2-C28C0CC04A74}"/>
              </a:ext>
            </a:extLst>
          </p:cNvPr>
          <p:cNvCxnSpPr/>
          <p:nvPr/>
        </p:nvCxnSpPr>
        <p:spPr>
          <a:xfrm flipH="1">
            <a:off x="2135756" y="1574322"/>
            <a:ext cx="176123" cy="2061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FA93AA-41F0-9F2E-833D-36ADE03320A9}"/>
              </a:ext>
            </a:extLst>
          </p:cNvPr>
          <p:cNvCxnSpPr>
            <a:cxnSpLocks/>
          </p:cNvCxnSpPr>
          <p:nvPr/>
        </p:nvCxnSpPr>
        <p:spPr>
          <a:xfrm>
            <a:off x="3266536" y="1546751"/>
            <a:ext cx="1046672" cy="20958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AECD0-9328-F2FF-E69D-853807FDB584}"/>
              </a:ext>
            </a:extLst>
          </p:cNvPr>
          <p:cNvCxnSpPr>
            <a:cxnSpLocks/>
          </p:cNvCxnSpPr>
          <p:nvPr/>
        </p:nvCxnSpPr>
        <p:spPr>
          <a:xfrm>
            <a:off x="4427149" y="1591575"/>
            <a:ext cx="2404972" cy="2149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7963DC-A8FA-D32D-BC23-5AB95516ED1D}"/>
              </a:ext>
            </a:extLst>
          </p:cNvPr>
          <p:cNvCxnSpPr>
            <a:cxnSpLocks/>
          </p:cNvCxnSpPr>
          <p:nvPr/>
        </p:nvCxnSpPr>
        <p:spPr>
          <a:xfrm>
            <a:off x="3062377" y="1915064"/>
            <a:ext cx="6193766" cy="1720970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706BF8C-36A7-2E8F-03E0-8AC51E335AEF}"/>
              </a:ext>
            </a:extLst>
          </p:cNvPr>
          <p:cNvSpPr/>
          <p:nvPr/>
        </p:nvSpPr>
        <p:spPr>
          <a:xfrm>
            <a:off x="8718072" y="3803482"/>
            <a:ext cx="2651123" cy="313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A229C5-370F-D374-01EE-383FF15C2F78}"/>
              </a:ext>
            </a:extLst>
          </p:cNvPr>
          <p:cNvSpPr/>
          <p:nvPr/>
        </p:nvSpPr>
        <p:spPr>
          <a:xfrm>
            <a:off x="8761656" y="4127287"/>
            <a:ext cx="2592144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F44CB77-E166-ACF4-5164-E129FED5B256}"/>
              </a:ext>
            </a:extLst>
          </p:cNvPr>
          <p:cNvSpPr/>
          <p:nvPr/>
        </p:nvSpPr>
        <p:spPr>
          <a:xfrm>
            <a:off x="836761" y="4128273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7A4435E-6DA4-12D3-02B6-46CB69D60619}"/>
              </a:ext>
            </a:extLst>
          </p:cNvPr>
          <p:cNvSpPr/>
          <p:nvPr/>
        </p:nvSpPr>
        <p:spPr>
          <a:xfrm>
            <a:off x="869828" y="3498412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7C113-0F08-B57A-2CEF-9ED4ECB3CE15}"/>
              </a:ext>
            </a:extLst>
          </p:cNvPr>
          <p:cNvCxnSpPr>
            <a:cxnSpLocks/>
          </p:cNvCxnSpPr>
          <p:nvPr/>
        </p:nvCxnSpPr>
        <p:spPr>
          <a:xfrm flipH="1">
            <a:off x="2135756" y="2182483"/>
            <a:ext cx="4282297" cy="1818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4FE6552-A2C8-916A-C34A-5CA9034B4FBD}"/>
              </a:ext>
            </a:extLst>
          </p:cNvPr>
          <p:cNvCxnSpPr>
            <a:cxnSpLocks/>
          </p:cNvCxnSpPr>
          <p:nvPr/>
        </p:nvCxnSpPr>
        <p:spPr>
          <a:xfrm flipH="1">
            <a:off x="4069976" y="2493034"/>
            <a:ext cx="2348077" cy="1525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7200E3-DD60-DA93-F6F4-8F86AF6F7C06}"/>
              </a:ext>
            </a:extLst>
          </p:cNvPr>
          <p:cNvCxnSpPr>
            <a:cxnSpLocks/>
          </p:cNvCxnSpPr>
          <p:nvPr/>
        </p:nvCxnSpPr>
        <p:spPr>
          <a:xfrm>
            <a:off x="6425960" y="2710709"/>
            <a:ext cx="196252" cy="1313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6F5BC40-28C8-A045-A7F4-E13330F93C87}"/>
              </a:ext>
            </a:extLst>
          </p:cNvPr>
          <p:cNvSpPr/>
          <p:nvPr/>
        </p:nvSpPr>
        <p:spPr>
          <a:xfrm>
            <a:off x="848656" y="4440600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72ED40-2721-D6FA-6B67-84C91929D8DB}"/>
              </a:ext>
            </a:extLst>
          </p:cNvPr>
          <p:cNvSpPr/>
          <p:nvPr/>
        </p:nvSpPr>
        <p:spPr>
          <a:xfrm>
            <a:off x="8756855" y="4452806"/>
            <a:ext cx="258648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314D0C-7F36-C854-BED1-00BB4CDF8826}"/>
              </a:ext>
            </a:extLst>
          </p:cNvPr>
          <p:cNvSpPr/>
          <p:nvPr/>
        </p:nvSpPr>
        <p:spPr>
          <a:xfrm>
            <a:off x="858327" y="4788941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86730E-6090-2F15-F01C-87698D88ED0D}"/>
              </a:ext>
            </a:extLst>
          </p:cNvPr>
          <p:cNvSpPr/>
          <p:nvPr/>
        </p:nvSpPr>
        <p:spPr>
          <a:xfrm>
            <a:off x="8756854" y="4787290"/>
            <a:ext cx="2586489" cy="3473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8E21A67-74EB-06D0-E7FE-D3A0687DF8BF}"/>
              </a:ext>
            </a:extLst>
          </p:cNvPr>
          <p:cNvSpPr/>
          <p:nvPr/>
        </p:nvSpPr>
        <p:spPr>
          <a:xfrm>
            <a:off x="848656" y="5129438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7F1E8C2-43FE-B371-E158-DE16FE5DA2E3}"/>
              </a:ext>
            </a:extLst>
          </p:cNvPr>
          <p:cNvSpPr/>
          <p:nvPr/>
        </p:nvSpPr>
        <p:spPr>
          <a:xfrm>
            <a:off x="8747184" y="5117826"/>
            <a:ext cx="259615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595526-33F2-865B-9C92-6CBEA18131DB}"/>
              </a:ext>
            </a:extLst>
          </p:cNvPr>
          <p:cNvSpPr/>
          <p:nvPr/>
        </p:nvSpPr>
        <p:spPr>
          <a:xfrm>
            <a:off x="840951" y="5452310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3675CF-4F29-9CC3-F63D-A71A9FF36793}"/>
              </a:ext>
            </a:extLst>
          </p:cNvPr>
          <p:cNvSpPr/>
          <p:nvPr/>
        </p:nvSpPr>
        <p:spPr>
          <a:xfrm>
            <a:off x="8756854" y="5440698"/>
            <a:ext cx="258648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A7500C-763D-493B-FA50-4F78F8679376}"/>
              </a:ext>
            </a:extLst>
          </p:cNvPr>
          <p:cNvSpPr/>
          <p:nvPr/>
        </p:nvSpPr>
        <p:spPr>
          <a:xfrm>
            <a:off x="8747184" y="5771216"/>
            <a:ext cx="2594900" cy="3054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61DA42-13C5-29AD-F956-4F31198607BF}"/>
              </a:ext>
            </a:extLst>
          </p:cNvPr>
          <p:cNvCxnSpPr>
            <a:cxnSpLocks/>
          </p:cNvCxnSpPr>
          <p:nvPr/>
        </p:nvCxnSpPr>
        <p:spPr>
          <a:xfrm>
            <a:off x="4536141" y="2197131"/>
            <a:ext cx="4833943" cy="3698019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2042C3-196E-4A18-CB49-A5C7955F0256}"/>
              </a:ext>
            </a:extLst>
          </p:cNvPr>
          <p:cNvCxnSpPr>
            <a:cxnSpLocks/>
          </p:cNvCxnSpPr>
          <p:nvPr/>
        </p:nvCxnSpPr>
        <p:spPr>
          <a:xfrm>
            <a:off x="3262224" y="2224389"/>
            <a:ext cx="1526695" cy="38130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4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44" grpId="0" animBg="1"/>
      <p:bldP spid="44" grpId="1" animBg="1"/>
      <p:bldP spid="45" grpId="0" animBg="1"/>
      <p:bldP spid="45" grpId="1" animBg="1"/>
      <p:bldP spid="51" grpId="0" animBg="1"/>
      <p:bldP spid="51" grpId="1" animBg="1"/>
      <p:bldP spid="67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3473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Building your own functional illustration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581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C7D361-06A3-48AC-1A5A-21512A392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13531"/>
              </p:ext>
            </p:extLst>
          </p:nvPr>
        </p:nvGraphicFramePr>
        <p:xfrm>
          <a:off x="1250828" y="3239292"/>
          <a:ext cx="8885207" cy="3101280"/>
        </p:xfrm>
        <a:graphic>
          <a:graphicData uri="http://schemas.openxmlformats.org/drawingml/2006/table">
            <a:tbl>
              <a:tblPr/>
              <a:tblGrid>
                <a:gridCol w="2195572">
                  <a:extLst>
                    <a:ext uri="{9D8B030D-6E8A-4147-A177-3AD203B41FA5}">
                      <a16:colId xmlns:a16="http://schemas.microsoft.com/office/drawing/2014/main" val="1986423032"/>
                    </a:ext>
                  </a:extLst>
                </a:gridCol>
                <a:gridCol w="2332796">
                  <a:extLst>
                    <a:ext uri="{9D8B030D-6E8A-4147-A177-3AD203B41FA5}">
                      <a16:colId xmlns:a16="http://schemas.microsoft.com/office/drawing/2014/main" val="1484205282"/>
                    </a:ext>
                  </a:extLst>
                </a:gridCol>
                <a:gridCol w="4356839">
                  <a:extLst>
                    <a:ext uri="{9D8B030D-6E8A-4147-A177-3AD203B41FA5}">
                      <a16:colId xmlns:a16="http://schemas.microsoft.com/office/drawing/2014/main" val="2807321932"/>
                    </a:ext>
                  </a:extLst>
                </a:gridCol>
              </a:tblGrid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403255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446245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82342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06572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03114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91874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43630"/>
                  </a:ext>
                </a:extLst>
              </a:tr>
              <a:tr h="38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0692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0829" y="3631721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31" y="4019909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47957" y="4405220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42203" y="4796289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33577" y="5184471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33577" y="5572653"/>
            <a:ext cx="8902459" cy="379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76251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 of Map which transformed two strings  -&gt; 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397"/>
              </p:ext>
            </p:extLst>
          </p:nvPr>
        </p:nvGraphicFramePr>
        <p:xfrm>
          <a:off x="868861" y="3254590"/>
          <a:ext cx="10515602" cy="3094960"/>
        </p:xfrm>
        <a:graphic>
          <a:graphicData uri="http://schemas.openxmlformats.org/drawingml/2006/table">
            <a:tbl>
              <a:tblPr>
                <a:solidFill>
                  <a:schemeClr val="bg2"/>
                </a:solidFill>
              </a:tblPr>
              <a:tblGrid>
                <a:gridCol w="178951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6932604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,PPT,PowerPoint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,Office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,onenote,One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,PowerQuery,Power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,powerbi,Power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extValue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3226279" y="1277906"/>
            <a:ext cx="6599208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2567801" y="1026203"/>
            <a:ext cx="7421588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90307" y="432757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86708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0766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/>
          <p:nvPr/>
        </p:nvCxnSpPr>
        <p:spPr>
          <a:xfrm>
            <a:off x="7329580" y="5897589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D429E-A9EA-EF34-A17E-E639CBE7A202}"/>
              </a:ext>
            </a:extLst>
          </p:cNvPr>
          <p:cNvCxnSpPr>
            <a:cxnSpLocks/>
          </p:cNvCxnSpPr>
          <p:nvPr/>
        </p:nvCxnSpPr>
        <p:spPr>
          <a:xfrm>
            <a:off x="5077238" y="2091720"/>
            <a:ext cx="0" cy="283227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9408CFDA-E3EB-6033-8402-6E7CCD0178DA}"/>
              </a:ext>
            </a:extLst>
          </p:cNvPr>
          <p:cNvSpPr/>
          <p:nvPr/>
        </p:nvSpPr>
        <p:spPr>
          <a:xfrm>
            <a:off x="5077238" y="2456184"/>
            <a:ext cx="555811" cy="26568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857F4E5B-8945-0B33-2DDE-3EE6F0DF2F71}"/>
              </a:ext>
            </a:extLst>
          </p:cNvPr>
          <p:cNvSpPr/>
          <p:nvPr/>
        </p:nvSpPr>
        <p:spPr>
          <a:xfrm>
            <a:off x="4560920" y="2458888"/>
            <a:ext cx="1828800" cy="44140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B8ED93-438D-ECD8-8461-F644DF8E6586}"/>
              </a:ext>
            </a:extLst>
          </p:cNvPr>
          <p:cNvCxnSpPr>
            <a:cxnSpLocks/>
          </p:cNvCxnSpPr>
          <p:nvPr/>
        </p:nvCxnSpPr>
        <p:spPr>
          <a:xfrm rot="5400000">
            <a:off x="2978841" y="2127248"/>
            <a:ext cx="1843315" cy="1654922"/>
          </a:xfrm>
          <a:prstGeom prst="bentConnector3">
            <a:avLst>
              <a:gd name="adj1" fmla="val 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7A3D12-0C36-D2BF-EC2F-93066300F556}"/>
              </a:ext>
            </a:extLst>
          </p:cNvPr>
          <p:cNvSpPr/>
          <p:nvPr/>
        </p:nvSpPr>
        <p:spPr>
          <a:xfrm>
            <a:off x="9589701" y="5978106"/>
            <a:ext cx="1809387" cy="362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E2663-F2FE-8CF9-A072-C2490EB43279}"/>
              </a:ext>
            </a:extLst>
          </p:cNvPr>
          <p:cNvCxnSpPr>
            <a:cxnSpLocks/>
          </p:cNvCxnSpPr>
          <p:nvPr/>
        </p:nvCxnSpPr>
        <p:spPr>
          <a:xfrm flipH="1" flipV="1">
            <a:off x="5564038" y="2056568"/>
            <a:ext cx="516147" cy="23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4" grpId="0" animBg="1"/>
      <p:bldP spid="4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Pure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Functions as first-class citizens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map</a:t>
            </a:r>
            <a:r>
              <a:rPr lang="en-US" sz="2000" dirty="0"/>
              <a:t> is a higher-order function that applies a given function to each element of a collection returning the results in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scan</a:t>
            </a:r>
            <a:r>
              <a:rPr lang="en-US" sz="2000" dirty="0"/>
              <a:t> is a higher-order function that takes a starting value and applies a function which is used to accumulate successive values. The intermediate values of this accumulation are returned as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SCAN documentation: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868E-6202-4EC1-1F55-A2A64F1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087433"/>
            <a:ext cx="5458968" cy="385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A5BE-AF31-CBBF-5FF2-F970E43CF12C}"/>
              </a:ext>
            </a:extLst>
          </p:cNvPr>
          <p:cNvSpPr txBox="1"/>
          <p:nvPr/>
        </p:nvSpPr>
        <p:spPr>
          <a:xfrm>
            <a:off x="6096000" y="5513033"/>
            <a:ext cx="54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</p:spTree>
    <p:extLst>
      <p:ext uri="{BB962C8B-B14F-4D97-AF65-F5344CB8AC3E}">
        <p14:creationId xmlns:p14="http://schemas.microsoft.com/office/powerpoint/2010/main" val="18376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Array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537459"/>
            <a:ext cx="4818888" cy="416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Dynamic Arrays in Excel 365 let you work with a range of values in a single cell.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Instead of entering a formula that outputs to a single cell, you can use a formula that "spills" results into neighboring cells automatically.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are significant concepts to consider: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formula automatically fills cells with multiple values.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output adjusts if the source data or formula changes.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Lambda functions can be applied consistently over the entire array.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Dynamic Arrays can be seen as super cells.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0072-6B2D-D902-5D83-813194EF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77" y="584561"/>
            <a:ext cx="5696745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FD98-E2CB-5E0C-4094-4EC501A8A113}"/>
              </a:ext>
            </a:extLst>
          </p:cNvPr>
          <p:cNvSpPr txBox="1"/>
          <p:nvPr/>
        </p:nvSpPr>
        <p:spPr>
          <a:xfrm>
            <a:off x="5851976" y="4704681"/>
            <a:ext cx="569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Array Function Documentation: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https://www.thespreadsheetguru.com/dynamic-array-function-list/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50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causes the circular reference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/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/>
              <a:t>different types</a:t>
            </a:r>
            <a:r>
              <a:rPr lang="en-US" sz="2200" dirty="0"/>
              <a:t>.</a:t>
            </a:r>
          </a:p>
          <a:p>
            <a:pPr lvl="1"/>
            <a:r>
              <a:rPr lang="en-US" dirty="0"/>
              <a:t>Used to create an object with different properties.</a:t>
            </a:r>
            <a:endParaRPr lang="en-US" sz="1800" dirty="0"/>
          </a:p>
          <a:p>
            <a:pPr lvl="2"/>
            <a:r>
              <a:rPr lang="en-US" sz="1800" dirty="0"/>
              <a:t>For example: Policyholder properties are issue age, gender, premium amount.</a:t>
            </a:r>
          </a:p>
          <a:p>
            <a:pPr lvl="2"/>
            <a:r>
              <a:rPr lang="en-US" sz="1800" dirty="0"/>
              <a:t>The tuple named policyholder would contain and integer, string, double.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AC8-D4FF-C0C1-A38B-243B6B6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106333"/>
            <a:ext cx="10954108" cy="859826"/>
          </a:xfrm>
        </p:spPr>
        <p:txBody>
          <a:bodyPr/>
          <a:lstStyle/>
          <a:p>
            <a:r>
              <a:rPr lang="en-US" dirty="0"/>
              <a:t>Lambda Helper Limitation / No Tuples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B24EA-CD50-8BC7-9030-1B2A9BBF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2484407"/>
            <a:ext cx="5579853" cy="4267259"/>
          </a:xfrm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SCAN / REDUCE functions</a:t>
            </a:r>
          </a:p>
          <a:p>
            <a:pPr lvl="1"/>
            <a:r>
              <a:rPr lang="en-US" sz="1600" dirty="0"/>
              <a:t>Scans an array by applying a </a:t>
            </a:r>
            <a:r>
              <a:rPr lang="en-US" sz="1600" dirty="0">
                <a:hlinkClick r:id="rId2"/>
              </a:rPr>
              <a:t>LAMBDA </a:t>
            </a:r>
            <a:r>
              <a:rPr lang="en-US" sz="1600" dirty="0"/>
              <a:t>to </a:t>
            </a:r>
            <a:r>
              <a:rPr lang="en-US" sz="1600" b="1" dirty="0">
                <a:highlight>
                  <a:srgbClr val="FFFF00"/>
                </a:highlight>
              </a:rPr>
              <a:t>each value</a:t>
            </a:r>
            <a:r>
              <a:rPr lang="en-US" sz="1600" dirty="0"/>
              <a:t> and returns an array that has each intermediate value.  </a:t>
            </a:r>
          </a:p>
          <a:p>
            <a:pPr lvl="1"/>
            <a:r>
              <a:rPr lang="en-US" sz="1600" dirty="0"/>
              <a:t>Reduce returns the last value of the Scan.</a:t>
            </a:r>
          </a:p>
          <a:p>
            <a:r>
              <a:rPr lang="en-US" sz="1600" b="1" dirty="0"/>
              <a:t>Syntax</a:t>
            </a:r>
          </a:p>
          <a:p>
            <a:pPr lvl="1"/>
            <a:r>
              <a:rPr lang="en-US" sz="1600" dirty="0"/>
              <a:t>=SCAN ([</a:t>
            </a:r>
            <a:r>
              <a:rPr lang="en-US" sz="1600" dirty="0" err="1"/>
              <a:t>initial_value</a:t>
            </a:r>
            <a:r>
              <a:rPr lang="en-US" sz="1600" dirty="0"/>
              <a:t>], array, lambda(accumulator, value, body))</a:t>
            </a:r>
          </a:p>
          <a:p>
            <a:pPr lvl="2"/>
            <a:r>
              <a:rPr lang="en-US" sz="1600" dirty="0"/>
              <a:t>Example=     SCAN(1,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2"/>
            <a:r>
              <a:rPr lang="en-US" sz="1600" dirty="0"/>
              <a:t>Example=REDUCE(1,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1"/>
            <a:r>
              <a:rPr lang="en-US" sz="1600" dirty="0"/>
              <a:t>The SCAN or Reduce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[</a:t>
            </a:r>
            <a:r>
              <a:rPr lang="en-US" sz="1600" b="1" dirty="0" err="1">
                <a:effectLst/>
              </a:rPr>
              <a:t>initial_value</a:t>
            </a:r>
            <a:r>
              <a:rPr lang="en-US" sz="1600" b="1" dirty="0">
                <a:effectLst/>
              </a:rPr>
              <a:t>]</a:t>
            </a:r>
            <a:r>
              <a:rPr lang="en-US" sz="16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array   </a:t>
            </a:r>
            <a:r>
              <a:rPr lang="en-US" sz="16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lambda   </a:t>
            </a:r>
            <a:r>
              <a:rPr lang="en-US" sz="16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accumulator </a:t>
            </a:r>
            <a:r>
              <a:rPr lang="en-US" sz="16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value </a:t>
            </a:r>
            <a:r>
              <a:rPr lang="en-US" sz="16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body </a:t>
            </a:r>
            <a:r>
              <a:rPr lang="en-US" sz="1600" dirty="0">
                <a:effectLst/>
              </a:rPr>
              <a:t>    The calculation applied to each element in the array.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C90A6-18EF-965C-BD9F-5DCD7FD56F6F}"/>
              </a:ext>
            </a:extLst>
          </p:cNvPr>
          <p:cNvSpPr txBox="1">
            <a:spLocks/>
          </p:cNvSpPr>
          <p:nvPr/>
        </p:nvSpPr>
        <p:spPr>
          <a:xfrm>
            <a:off x="751935" y="865466"/>
            <a:ext cx="11040373" cy="1535500"/>
          </a:xfrm>
          <a:custGeom>
            <a:avLst/>
            <a:gdLst>
              <a:gd name="connsiteX0" fmla="*/ 0 w 11040373"/>
              <a:gd name="connsiteY0" fmla="*/ 0 h 1535500"/>
              <a:gd name="connsiteX1" fmla="*/ 11040373 w 11040373"/>
              <a:gd name="connsiteY1" fmla="*/ 0 h 1535500"/>
              <a:gd name="connsiteX2" fmla="*/ 11040373 w 11040373"/>
              <a:gd name="connsiteY2" fmla="*/ 1535500 h 1535500"/>
              <a:gd name="connsiteX3" fmla="*/ 0 w 11040373"/>
              <a:gd name="connsiteY3" fmla="*/ 1535500 h 1535500"/>
              <a:gd name="connsiteX4" fmla="*/ 0 w 11040373"/>
              <a:gd name="connsiteY4" fmla="*/ 0 h 15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0373" h="1535500" fill="none" extrusionOk="0">
                <a:moveTo>
                  <a:pt x="0" y="0"/>
                </a:moveTo>
                <a:cubicBezTo>
                  <a:pt x="2374023" y="-88765"/>
                  <a:pt x="6828701" y="-98937"/>
                  <a:pt x="11040373" y="0"/>
                </a:cubicBezTo>
                <a:cubicBezTo>
                  <a:pt x="11072856" y="603218"/>
                  <a:pt x="11060946" y="1314720"/>
                  <a:pt x="11040373" y="1535500"/>
                </a:cubicBezTo>
                <a:cubicBezTo>
                  <a:pt x="6741847" y="1482739"/>
                  <a:pt x="3802446" y="1690039"/>
                  <a:pt x="0" y="1535500"/>
                </a:cubicBezTo>
                <a:cubicBezTo>
                  <a:pt x="18423" y="1292825"/>
                  <a:pt x="-43973" y="487064"/>
                  <a:pt x="0" y="0"/>
                </a:cubicBezTo>
                <a:close/>
              </a:path>
              <a:path w="11040373" h="1535500" stroke="0" extrusionOk="0">
                <a:moveTo>
                  <a:pt x="0" y="0"/>
                </a:moveTo>
                <a:cubicBezTo>
                  <a:pt x="2599779" y="-111542"/>
                  <a:pt x="6875388" y="6892"/>
                  <a:pt x="11040373" y="0"/>
                </a:cubicBezTo>
                <a:cubicBezTo>
                  <a:pt x="10913884" y="214543"/>
                  <a:pt x="11163276" y="1139674"/>
                  <a:pt x="11040373" y="1535500"/>
                </a:cubicBezTo>
                <a:cubicBezTo>
                  <a:pt x="7347697" y="1579446"/>
                  <a:pt x="2288985" y="1417498"/>
                  <a:pt x="0" y="1535500"/>
                </a:cubicBezTo>
                <a:cubicBezTo>
                  <a:pt x="111107" y="830567"/>
                  <a:pt x="-71849" y="278503"/>
                  <a:pt x="0" y="0"/>
                </a:cubicBezTo>
                <a:close/>
              </a:path>
            </a:pathLst>
          </a:custGeom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beforeArray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	  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33D8B"/>
                </a:solidFill>
                <a:latin typeface="Consolas" panose="020B0609020204030204" pitchFamily="49" charset="0"/>
              </a:rPr>
              <a:t>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1C7F-D327-AAD4-67EC-844E9B63CE52}"/>
              </a:ext>
            </a:extLst>
          </p:cNvPr>
          <p:cNvSpPr txBox="1"/>
          <p:nvPr/>
        </p:nvSpPr>
        <p:spPr>
          <a:xfrm>
            <a:off x="6418052" y="2493034"/>
            <a:ext cx="5374256" cy="2769989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Excel treats each cell independently.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The </a:t>
            </a:r>
            <a:r>
              <a:rPr lang="en-US" sz="2000" dirty="0" err="1">
                <a:effectLst/>
              </a:rPr>
              <a:t>initial_value</a:t>
            </a:r>
            <a:r>
              <a:rPr lang="en-US" sz="2000" dirty="0">
                <a:effectLst/>
              </a:rPr>
              <a:t> expects an individual value instead of a list of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this forces me to roll my own, which increase the need for programming chops.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13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programming chops,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but extremely doable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43037"/>
              </p:ext>
            </p:extLst>
          </p:nvPr>
        </p:nvGraphicFramePr>
        <p:xfrm>
          <a:off x="4648018" y="640822"/>
          <a:ext cx="726829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919F3AD8-30CE-80AB-5DC1-CD327D269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958" y="2787131"/>
            <a:ext cx="1230087" cy="147423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47734E8E-18BD-EF55-13BB-2AEAE07DB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969" y="1064663"/>
            <a:ext cx="1491343" cy="1073020"/>
          </a:xfrm>
          <a:prstGeom prst="rect">
            <a:avLst/>
          </a:prstGeom>
        </p:spPr>
      </p:pic>
      <p:pic>
        <p:nvPicPr>
          <p:cNvPr id="10" name="Picture 9" descr="Angry Bee">
            <a:extLst>
              <a:ext uri="{FF2B5EF4-FFF2-40B4-BE49-F238E27FC236}">
                <a16:creationId xmlns:a16="http://schemas.microsoft.com/office/drawing/2014/main" id="{B3EA035B-4436-956A-6653-02851960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931" y="5423213"/>
            <a:ext cx="2509090" cy="1184986"/>
          </a:xfrm>
          <a:prstGeom prst="rect">
            <a:avLst/>
          </a:prstGeom>
        </p:spPr>
      </p:pic>
      <p:pic>
        <p:nvPicPr>
          <p:cNvPr id="13" name="Picture 12" descr="High Five Bee">
            <a:extLst>
              <a:ext uri="{FF2B5EF4-FFF2-40B4-BE49-F238E27FC236}">
                <a16:creationId xmlns:a16="http://schemas.microsoft.com/office/drawing/2014/main" id="{B8C15389-772B-0216-8D60-D6CB09EBC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404" y="5368618"/>
            <a:ext cx="1830697" cy="1136667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71BBDF73-5131-5C15-3BC4-02D5C76E59D7}"/>
              </a:ext>
            </a:extLst>
          </p:cNvPr>
          <p:cNvSpPr/>
          <p:nvPr/>
        </p:nvSpPr>
        <p:spPr>
          <a:xfrm>
            <a:off x="7584487" y="5600494"/>
            <a:ext cx="1558213" cy="830424"/>
          </a:xfrm>
          <a:prstGeom prst="stripedRightArrow">
            <a:avLst/>
          </a:prstGeom>
          <a:solidFill>
            <a:srgbClr val="009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Business Use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Third party does illustration for agents.</a:t>
            </a:r>
          </a:p>
          <a:p>
            <a:r>
              <a:rPr lang="en-US" sz="2200" dirty="0"/>
              <a:t>We throw a spreadsheet over the wall to display logic of new products.</a:t>
            </a:r>
          </a:p>
          <a:p>
            <a:r>
              <a:rPr lang="en-US" sz="2200" dirty="0"/>
              <a:t>Spreadsheet has grown in complexity over the years to accommodate all new product ideas.</a:t>
            </a:r>
          </a:p>
          <a:p>
            <a:r>
              <a:rPr lang="en-US" sz="2200" dirty="0"/>
              <a:t>People complain at lead time required to get third party to implement illustration.</a:t>
            </a:r>
          </a:p>
          <a:p>
            <a:r>
              <a:rPr lang="en-US" sz="2200" b="1" dirty="0"/>
              <a:t>Problem</a:t>
            </a:r>
            <a:r>
              <a:rPr lang="en-US" sz="2200" dirty="0"/>
              <a:t>: Logic is convoluted and scattered throughout a large spreadsheet.</a:t>
            </a:r>
          </a:p>
          <a:p>
            <a:pPr lvl="1"/>
            <a:r>
              <a:rPr lang="en-US" sz="2200" dirty="0"/>
              <a:t>Regardless if third party or not, it will take them a long time to find changes and parse logic!</a:t>
            </a:r>
          </a:p>
          <a:p>
            <a:r>
              <a:rPr lang="en-US" sz="2200" b="1" dirty="0"/>
              <a:t>Solution</a:t>
            </a:r>
            <a:r>
              <a:rPr lang="en-US" sz="2200" dirty="0"/>
              <a:t>: Find a way to make the logic transparent to the users downstream. </a:t>
            </a:r>
          </a:p>
          <a:p>
            <a:pPr lvl="1"/>
            <a:r>
              <a:rPr lang="en-US" dirty="0"/>
              <a:t>This should reduce the lead time required and improve accuracy of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Eliminating Cell Reference 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45500"/>
              <a:gd name="adj4" fmla="val -422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52453"/>
              <a:gd name="adj4" fmla="val -393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39275"/>
              <a:gd name="adj4" fmla="val -256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7125418" y="2570672"/>
            <a:ext cx="439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Being dumb is great!</a:t>
            </a:r>
          </a:p>
        </p:txBody>
      </p:sp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names spaces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4654296" y="6383546"/>
            <a:ext cx="67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FB2A5-7C11-E0E9-E8FD-56B6A49B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54" y="1678338"/>
            <a:ext cx="269595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17146</TotalTime>
  <Words>2723</Words>
  <Application>Microsoft Office PowerPoint</Application>
  <PresentationFormat>Widescreen</PresentationFormat>
  <Paragraphs>344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</vt:lpstr>
      <vt:lpstr>Eliminating Cell Reference Hell</vt:lpstr>
      <vt:lpstr>Wringing Out Logic into Lambda Libraries</vt:lpstr>
      <vt:lpstr>Smart Lambda Libraries  Make  Dumb Spreadsheets!</vt:lpstr>
      <vt:lpstr>Advance Formula Environment (AFE)</vt:lpstr>
      <vt:lpstr>Version Control of Libraries GitHub</vt:lpstr>
      <vt:lpstr>Converting Libraries for other Systems</vt:lpstr>
      <vt:lpstr>Bang Out Prototype to Match Excel</vt:lpstr>
      <vt:lpstr>Why Dynamic Arrays and Lambda Functions?</vt:lpstr>
      <vt:lpstr>The How</vt:lpstr>
      <vt:lpstr>Programming Paradigms</vt:lpstr>
      <vt:lpstr>Functional Programming Fundamentals</vt:lpstr>
      <vt:lpstr>Functional Programming Concepts</vt:lpstr>
      <vt:lpstr>Mega Replace Recursion</vt:lpstr>
      <vt:lpstr>Recursion and Impurity</vt:lpstr>
      <vt:lpstr>Important Lambda Helper Functions</vt:lpstr>
      <vt:lpstr>Recursion and Purity</vt:lpstr>
      <vt:lpstr>Reduction and Higher-Order Functions</vt:lpstr>
      <vt:lpstr>Lambdas and Recursion – Simple Example</vt:lpstr>
      <vt:lpstr>Comparing Dependency Patterns</vt:lpstr>
      <vt:lpstr>Classic Excel – Calculation Tree</vt:lpstr>
      <vt:lpstr>Classic Excel Pattern Dependencies</vt:lpstr>
      <vt:lpstr>Dynamic Array Excel Pattern Dependencies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More Functional Fun</vt:lpstr>
      <vt:lpstr>Lambda Helper Limitation / No Tuples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192</cp:revision>
  <dcterms:created xsi:type="dcterms:W3CDTF">2023-01-04T19:51:48Z</dcterms:created>
  <dcterms:modified xsi:type="dcterms:W3CDTF">2024-11-17T17:05:12Z</dcterms:modified>
</cp:coreProperties>
</file>